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5"/>
  </p:notesMasterIdLst>
  <p:handoutMasterIdLst>
    <p:handoutMasterId r:id="rId6"/>
  </p:handoutMasterIdLst>
  <p:sldIdLst>
    <p:sldId id="1744" r:id="rId2"/>
    <p:sldId id="1745" r:id="rId3"/>
    <p:sldId id="1746" r:id="rId4"/>
  </p:sldIdLst>
  <p:sldSz cx="6858000" cy="9906000" type="A4"/>
  <p:notesSz cx="6797675" cy="9928225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Roboto Condensed" panose="02000000000000000000" pitchFamily="2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15" userDrawn="1">
          <p15:clr>
            <a:srgbClr val="A4A3A4"/>
          </p15:clr>
        </p15:guide>
        <p15:guide id="2" pos="255" userDrawn="1">
          <p15:clr>
            <a:srgbClr val="A4A3A4"/>
          </p15:clr>
        </p15:guide>
        <p15:guide id="3" orient="horz" pos="1396" userDrawn="1">
          <p15:clr>
            <a:srgbClr val="A4A3A4"/>
          </p15:clr>
        </p15:guide>
        <p15:guide id="4" pos="40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450F"/>
    <a:srgbClr val="F2F2F2"/>
    <a:srgbClr val="FFFFFF"/>
    <a:srgbClr val="CD3535"/>
    <a:srgbClr val="24ABC2"/>
    <a:srgbClr val="36C3DA"/>
    <a:srgbClr val="25C6FF"/>
    <a:srgbClr val="E46C0A"/>
    <a:srgbClr val="2778BB"/>
    <a:srgbClr val="2D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ABCDE3-6C68-48A7-B80C-14A457980AF5}" v="81" dt="2022-01-31T12:30:28.3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0" d="100"/>
          <a:sy n="80" d="100"/>
        </p:scale>
        <p:origin x="3306" y="60"/>
      </p:cViewPr>
      <p:guideLst>
        <p:guide orient="horz" pos="5615"/>
        <p:guide pos="255"/>
        <p:guide orient="horz" pos="1396"/>
        <p:guide pos="40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5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E784679-9E0A-44ED-888F-C2F7713DCEF3}"/>
              </a:ext>
            </a:extLst>
          </p:cNvPr>
          <p:cNvSpPr/>
          <p:nvPr/>
        </p:nvSpPr>
        <p:spPr>
          <a:xfrm>
            <a:off x="0" y="9150000"/>
            <a:ext cx="6858000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C7500B-72BA-40E7-9AF4-8783615DF403}"/>
              </a:ext>
            </a:extLst>
          </p:cNvPr>
          <p:cNvSpPr/>
          <p:nvPr/>
        </p:nvSpPr>
        <p:spPr>
          <a:xfrm>
            <a:off x="0" y="0"/>
            <a:ext cx="6858000" cy="1197702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920" y="9264241"/>
            <a:ext cx="1656000" cy="5275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67A278B-A4C7-4E33-A33B-216348695EDF}"/>
              </a:ext>
            </a:extLst>
          </p:cNvPr>
          <p:cNvSpPr txBox="1"/>
          <p:nvPr/>
        </p:nvSpPr>
        <p:spPr>
          <a:xfrm>
            <a:off x="4812123" y="9264241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ТЕЛЕФОН «ГОРЯЧЕЙ ЛИНИИ»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6EFD3A-917A-4BF2-8D05-56547861500E}"/>
              </a:ext>
            </a:extLst>
          </p:cNvPr>
          <p:cNvSpPr txBox="1"/>
          <p:nvPr/>
        </p:nvSpPr>
        <p:spPr>
          <a:xfrm>
            <a:off x="3569799" y="9403402"/>
            <a:ext cx="2899281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 (800) 222-22-22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225AFB-D0C3-4436-B6BC-FCF4147A5C4A}"/>
              </a:ext>
            </a:extLst>
          </p:cNvPr>
          <p:cNvCxnSpPr>
            <a:cxnSpLocks/>
          </p:cNvCxnSpPr>
          <p:nvPr/>
        </p:nvCxnSpPr>
        <p:spPr>
          <a:xfrm>
            <a:off x="2852936" y="965510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B9CB6C8-FB1C-4786-860A-720FFF058F59}"/>
              </a:ext>
            </a:extLst>
          </p:cNvPr>
          <p:cNvSpPr txBox="1"/>
          <p:nvPr/>
        </p:nvSpPr>
        <p:spPr>
          <a:xfrm>
            <a:off x="404664" y="106228"/>
            <a:ext cx="6048672" cy="125175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760969">
              <a:defRPr/>
            </a:pPr>
            <a:r>
              <a:rPr lang="ru-RU" sz="2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Бездекларационное администрирование налога </a:t>
            </a:r>
            <a:br>
              <a:rPr lang="ru-RU" sz="2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22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 имущество российских организаций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9E0F65-63F4-48B6-AA30-EE09119347FD}"/>
              </a:ext>
            </a:extLst>
          </p:cNvPr>
          <p:cNvSpPr txBox="1"/>
          <p:nvPr/>
        </p:nvSpPr>
        <p:spPr>
          <a:xfrm>
            <a:off x="0" y="8353640"/>
            <a:ext cx="6858000" cy="636080"/>
          </a:xfrm>
          <a:prstGeom prst="rect">
            <a:avLst/>
          </a:prstGeom>
          <a:noFill/>
        </p:spPr>
        <p:txBody>
          <a:bodyPr wrap="square" lIns="180000" tIns="108000" rIns="180000" bIns="108000" rtlCol="0" anchor="ctr" anchorCtr="0">
            <a:no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C46BDC-B028-40FF-96FD-6BA94449C41B}"/>
              </a:ext>
            </a:extLst>
          </p:cNvPr>
          <p:cNvCxnSpPr>
            <a:cxnSpLocks/>
          </p:cNvCxnSpPr>
          <p:nvPr/>
        </p:nvCxnSpPr>
        <p:spPr>
          <a:xfrm>
            <a:off x="2852936" y="8193360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153;p15">
            <a:extLst>
              <a:ext uri="{FF2B5EF4-FFF2-40B4-BE49-F238E27FC236}">
                <a16:creationId xmlns:a16="http://schemas.microsoft.com/office/drawing/2014/main" id="{625CE8C8-D7F9-4054-BC0F-0BCE24DAABF3}"/>
              </a:ext>
            </a:extLst>
          </p:cNvPr>
          <p:cNvSpPr/>
          <p:nvPr/>
        </p:nvSpPr>
        <p:spPr>
          <a:xfrm>
            <a:off x="296652" y="1104673"/>
            <a:ext cx="6392225" cy="1328048"/>
          </a:xfrm>
          <a:prstGeom prst="roundRect">
            <a:avLst>
              <a:gd name="adj" fmla="val 6512"/>
            </a:avLst>
          </a:prstGeom>
          <a:solidFill>
            <a:schemeClr val="bg1"/>
          </a:solidFill>
          <a:ln w="22225">
            <a:solidFill>
              <a:srgbClr val="C00000"/>
            </a:solidFill>
          </a:ln>
          <a:effectLst/>
        </p:spPr>
        <p:txBody>
          <a:bodyPr spcFirstLastPara="1" wrap="square" lIns="62191" tIns="31087" rIns="62191" bIns="31087" anchor="ctr" anchorCtr="0">
            <a:noAutofit/>
          </a:bodyPr>
          <a:lstStyle/>
          <a:p>
            <a:pPr lvl="0" algn="just"/>
            <a:r>
              <a:rPr lang="ru-RU" sz="1600" b="1" dirty="0">
                <a:solidFill>
                  <a:srgbClr val="C00000"/>
                </a:solidFill>
                <a:latin typeface="Roboto Condensed" panose="020B0604020202020204" charset="0"/>
                <a:ea typeface="Roboto Condensed" panose="020B0604020202020204" charset="0"/>
              </a:rPr>
              <a:t>С 1 января 2023 года (за налоговый период 2022 года и последующие периоды) </a:t>
            </a:r>
            <a:r>
              <a:rPr lang="ru-RU" sz="1600" dirty="0">
                <a:solidFill>
                  <a:srgbClr val="000000"/>
                </a:solidFill>
                <a:latin typeface="Roboto Condensed" panose="020B0604020202020204" charset="0"/>
                <a:ea typeface="Roboto Condensed" panose="020B0604020202020204" charset="0"/>
              </a:rPr>
              <a:t>налогоплательщики – российские организации не включают в налоговую декларацию сведения об объектах, налоговая база по которым определяется как их кадастровая стоимость</a:t>
            </a:r>
            <a:endParaRPr lang="ru-RU" sz="1600" dirty="0">
              <a:solidFill>
                <a:prstClr val="black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94185" y="2546961"/>
            <a:ext cx="4453175" cy="1241452"/>
            <a:chOff x="0" y="15778"/>
            <a:chExt cx="4925255" cy="1241452"/>
          </a:xfr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0" y="15778"/>
              <a:ext cx="4925255" cy="1241452"/>
            </a:xfrm>
            <a:prstGeom prst="roundRect">
              <a:avLst>
                <a:gd name="adj" fmla="val 10000"/>
              </a:avLst>
            </a:prstGeom>
            <a:grpFill/>
            <a:ln w="12700">
              <a:solidFill>
                <a:schemeClr val="tx2">
                  <a:lumMod val="75000"/>
                </a:schemeClr>
              </a:solidFill>
            </a:ln>
            <a:effectLst>
              <a:outerShdw blurRad="40000" dist="23000" dir="5400000" rotWithShape="0">
                <a:schemeClr val="tx2">
                  <a:alpha val="35000"/>
                </a:schemeClr>
              </a:outerShdw>
            </a:effectLst>
            <a:sp3d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36360" y="52139"/>
              <a:ext cx="4774619" cy="116873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b="1" kern="1200" dirty="0">
                  <a:solidFill>
                    <a:srgbClr val="005AA9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налоговая декларация не</a:t>
              </a:r>
              <a:r>
                <a:rPr lang="en-US" sz="1600" b="1" kern="1200" dirty="0">
                  <a:solidFill>
                    <a:srgbClr val="005AA9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 </a:t>
              </a:r>
              <a:r>
                <a:rPr lang="ru-RU" sz="1600" b="1" kern="1200" dirty="0">
                  <a:solidFill>
                    <a:srgbClr val="005AA9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представляется</a:t>
              </a:r>
              <a:r>
                <a:rPr lang="ru-RU" sz="160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, если </a:t>
              </a:r>
              <a:r>
                <a:rPr lang="en-US" sz="160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 </a:t>
              </a:r>
              <a:r>
                <a:rPr lang="ru-RU" sz="1600" i="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в истекшем периоде имелись </a:t>
              </a:r>
              <a:r>
                <a:rPr lang="ru-RU" sz="1600" b="1" i="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только  </a:t>
              </a:r>
              <a:r>
                <a:rPr lang="ru-RU" sz="1600" i="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объекты,</a:t>
              </a:r>
              <a:r>
                <a:rPr lang="ru-RU" sz="160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</a:rPr>
                <a:t> налоговая база по которым определяется как кадастровая стоимость</a:t>
              </a:r>
              <a:endParaRPr lang="ru-RU" sz="1600" i="0" kern="1200" dirty="0">
                <a:latin typeface="Roboto Condensed" panose="020B0604020202020204" charset="0"/>
                <a:ea typeface="Roboto Condensed" panose="020B0604020202020204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834066" y="3940225"/>
            <a:ext cx="4431138" cy="1262515"/>
            <a:chOff x="0" y="0"/>
            <a:chExt cx="5344299" cy="1692889"/>
          </a:xfr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0" y="0"/>
              <a:ext cx="5344299" cy="1692889"/>
            </a:xfrm>
            <a:prstGeom prst="roundRect">
              <a:avLst>
                <a:gd name="adj" fmla="val 10000"/>
              </a:avLst>
            </a:prstGeom>
            <a:grpFill/>
            <a:ln w="12700">
              <a:solidFill>
                <a:schemeClr val="tx2">
                  <a:lumMod val="75000"/>
                </a:schemeClr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Скругленный прямоугольник 4"/>
            <p:cNvSpPr/>
            <p:nvPr/>
          </p:nvSpPr>
          <p:spPr>
            <a:xfrm>
              <a:off x="49583" y="49583"/>
              <a:ext cx="5178851" cy="1593723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>
                  <a:solidFill>
                    <a:srgbClr val="005AA9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для проведения сверки сведений </a:t>
              </a:r>
              <a:r>
                <a:rPr lang="ru-RU" sz="1600" kern="1200" dirty="0">
                  <a:solidFill>
                    <a:schemeClr val="tx1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об объектах можно обратиться в налоговый орган по месту нахождения объектов</a:t>
              </a:r>
              <a:endParaRPr lang="ru-RU" sz="1600" kern="1200" dirty="0">
                <a:latin typeface="Roboto Condensed" panose="020B0604020202020204" charset="0"/>
                <a:ea typeface="Roboto Condensed" panose="020B060402020202020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659525" y="3533061"/>
            <a:ext cx="557449" cy="557449"/>
            <a:chOff x="4243921" y="1283774"/>
            <a:chExt cx="1100378" cy="1100378"/>
          </a:xfrm>
          <a:solidFill>
            <a:srgbClr val="F1450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29" name="Стрелка вниз 28"/>
            <p:cNvSpPr/>
            <p:nvPr/>
          </p:nvSpPr>
          <p:spPr>
            <a:xfrm>
              <a:off x="4243921" y="1283774"/>
              <a:ext cx="1100378" cy="1100378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Стрелка вниз 4"/>
            <p:cNvSpPr/>
            <p:nvPr/>
          </p:nvSpPr>
          <p:spPr>
            <a:xfrm>
              <a:off x="4491506" y="1283774"/>
              <a:ext cx="605208" cy="828034"/>
            </a:xfrm>
            <a:prstGeom prst="rect">
              <a:avLst/>
            </a:prstGeom>
            <a:grpFill/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1533269" y="5374284"/>
            <a:ext cx="4452015" cy="1317544"/>
            <a:chOff x="0" y="0"/>
            <a:chExt cx="5344299" cy="2539334"/>
          </a:xfr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0" y="0"/>
              <a:ext cx="5344299" cy="2539334"/>
            </a:xfrm>
            <a:prstGeom prst="roundRect">
              <a:avLst>
                <a:gd name="adj" fmla="val 10000"/>
              </a:avLst>
            </a:prstGeom>
            <a:grpFill/>
            <a:ln w="19050">
              <a:solidFill>
                <a:schemeClr val="tx2">
                  <a:lumMod val="75000"/>
                </a:schemeClr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Скругленный прямоугольник 4"/>
            <p:cNvSpPr/>
            <p:nvPr/>
          </p:nvSpPr>
          <p:spPr>
            <a:xfrm>
              <a:off x="74374" y="74375"/>
              <a:ext cx="5220341" cy="239058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>
                  <a:solidFill>
                    <a:srgbClr val="005AA9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выписка из Единого государственного реестра налогоплательщиков </a:t>
              </a:r>
              <a:r>
                <a:rPr lang="ru-RU" sz="1600" b="0" kern="1200" dirty="0">
                  <a:solidFill>
                    <a:srgbClr val="000000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в отношении организаций предоставляется бесплатно </a:t>
              </a:r>
              <a:endParaRPr lang="ru-RU" sz="1600" kern="1200" dirty="0">
                <a:latin typeface="Roboto Condensed" panose="020B0604020202020204" charset="0"/>
                <a:ea typeface="Roboto Condensed" panose="020B0604020202020204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2137109" y="6865297"/>
            <a:ext cx="4551768" cy="1389507"/>
            <a:chOff x="-213555" y="1410741"/>
            <a:chExt cx="6287411" cy="2821482"/>
          </a:xfrm>
          <a:noFill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-213555" y="1410741"/>
              <a:ext cx="6287411" cy="2821482"/>
            </a:xfrm>
            <a:prstGeom prst="roundRect">
              <a:avLst>
                <a:gd name="adj" fmla="val 10000"/>
              </a:avLst>
            </a:prstGeom>
            <a:grpFill/>
            <a:ln w="19050">
              <a:solidFill>
                <a:schemeClr val="tx2">
                  <a:lumMod val="50000"/>
                </a:schemeClr>
              </a:solidFill>
            </a:ln>
            <a:sp3d contourW="19050" prstMaterial="metal">
              <a:bevelT w="88900" h="203200"/>
              <a:bevelB w="165100" h="254000"/>
            </a:sp3d>
          </p:spPr>
          <p:style>
            <a:lnRef idx="0">
              <a:scrgbClr r="0" g="0" b="0"/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Скругленный прямоугольник 4"/>
            <p:cNvSpPr/>
            <p:nvPr/>
          </p:nvSpPr>
          <p:spPr>
            <a:xfrm>
              <a:off x="-119964" y="1493379"/>
              <a:ext cx="6122138" cy="2656206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just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>
                  <a:solidFill>
                    <a:srgbClr val="005AA9"/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налоговым органом проводится актуализация сведений ЕГРН </a:t>
              </a:r>
              <a:r>
                <a:rPr lang="ru-RU" sz="1600" dirty="0">
                  <a:solidFill>
                    <a:schemeClr val="tx1">
                      <a:lumMod val="50000"/>
                    </a:schemeClr>
                  </a:solidFill>
                  <a:latin typeface="Roboto Condensed" panose="020B0604020202020204" charset="0"/>
                  <a:ea typeface="Roboto Condensed" panose="020B0604020202020204" charset="0"/>
                  <a:cs typeface="Times New Roman" pitchFamily="18" charset="0"/>
                </a:rPr>
                <a:t>при наличии оснований, предусмотренных статьями 83, 84 Налогового кодекса Российской Федерации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134269" y="5007430"/>
            <a:ext cx="557449" cy="557449"/>
            <a:chOff x="4243921" y="1283774"/>
            <a:chExt cx="1100378" cy="1100378"/>
          </a:xfrm>
          <a:solidFill>
            <a:srgbClr val="F1450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4" name="Стрелка вниз 43"/>
            <p:cNvSpPr/>
            <p:nvPr/>
          </p:nvSpPr>
          <p:spPr>
            <a:xfrm>
              <a:off x="4243921" y="1283774"/>
              <a:ext cx="1100378" cy="1100378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Стрелка вниз 4"/>
            <p:cNvSpPr/>
            <p:nvPr/>
          </p:nvSpPr>
          <p:spPr>
            <a:xfrm>
              <a:off x="4491506" y="1283774"/>
              <a:ext cx="605208" cy="828034"/>
            </a:xfrm>
            <a:prstGeom prst="rect">
              <a:avLst/>
            </a:prstGeom>
            <a:grpFill/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925846" y="6532126"/>
            <a:ext cx="557449" cy="557449"/>
            <a:chOff x="4243921" y="1283774"/>
            <a:chExt cx="1100378" cy="1100378"/>
          </a:xfrm>
          <a:solidFill>
            <a:srgbClr val="F1450F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47" name="Стрелка вниз 46"/>
            <p:cNvSpPr/>
            <p:nvPr/>
          </p:nvSpPr>
          <p:spPr>
            <a:xfrm>
              <a:off x="4243921" y="1283774"/>
              <a:ext cx="1100378" cy="1100378"/>
            </a:xfrm>
            <a:prstGeom prst="downArrow">
              <a:avLst>
                <a:gd name="adj1" fmla="val 55000"/>
                <a:gd name="adj2" fmla="val 45000"/>
              </a:avLst>
            </a:prstGeom>
            <a:grpFill/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Стрелка вниз 4"/>
            <p:cNvSpPr/>
            <p:nvPr/>
          </p:nvSpPr>
          <p:spPr>
            <a:xfrm>
              <a:off x="4491506" y="1283774"/>
              <a:ext cx="605208" cy="828034"/>
            </a:xfrm>
            <a:prstGeom prst="rect">
              <a:avLst/>
            </a:prstGeom>
            <a:grpFill/>
            <a:sp3d z="30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99881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E784679-9E0A-44ED-888F-C2F7713DCEF3}"/>
              </a:ext>
            </a:extLst>
          </p:cNvPr>
          <p:cNvSpPr/>
          <p:nvPr/>
        </p:nvSpPr>
        <p:spPr>
          <a:xfrm>
            <a:off x="0" y="9150000"/>
            <a:ext cx="6858000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C7500B-72BA-40E7-9AF4-8783615DF403}"/>
              </a:ext>
            </a:extLst>
          </p:cNvPr>
          <p:cNvSpPr/>
          <p:nvPr/>
        </p:nvSpPr>
        <p:spPr>
          <a:xfrm>
            <a:off x="0" y="0"/>
            <a:ext cx="6858000" cy="1197702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920" y="9264241"/>
            <a:ext cx="1656000" cy="5275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67A278B-A4C7-4E33-A33B-216348695EDF}"/>
              </a:ext>
            </a:extLst>
          </p:cNvPr>
          <p:cNvSpPr txBox="1"/>
          <p:nvPr/>
        </p:nvSpPr>
        <p:spPr>
          <a:xfrm>
            <a:off x="4812123" y="9264241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ТЕЛЕФОН «ГОРЯЧЕЙ ЛИНИИ»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6EFD3A-917A-4BF2-8D05-56547861500E}"/>
              </a:ext>
            </a:extLst>
          </p:cNvPr>
          <p:cNvSpPr txBox="1"/>
          <p:nvPr/>
        </p:nvSpPr>
        <p:spPr>
          <a:xfrm>
            <a:off x="3569799" y="9403402"/>
            <a:ext cx="2899281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 (800) 222-22-22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225AFB-D0C3-4436-B6BC-FCF4147A5C4A}"/>
              </a:ext>
            </a:extLst>
          </p:cNvPr>
          <p:cNvCxnSpPr>
            <a:cxnSpLocks/>
          </p:cNvCxnSpPr>
          <p:nvPr/>
        </p:nvCxnSpPr>
        <p:spPr>
          <a:xfrm>
            <a:off x="2854035" y="1424608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B9CB6C8-FB1C-4786-860A-720FFF058F59}"/>
              </a:ext>
            </a:extLst>
          </p:cNvPr>
          <p:cNvSpPr txBox="1"/>
          <p:nvPr/>
        </p:nvSpPr>
        <p:spPr>
          <a:xfrm>
            <a:off x="404664" y="142083"/>
            <a:ext cx="6048672" cy="146917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760969"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Заявительный порядок </a:t>
            </a:r>
          </a:p>
          <a:p>
            <a:pPr algn="ctr" defTabSz="1760969"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предоставления налоговых льгот </a:t>
            </a:r>
          </a:p>
          <a:p>
            <a:pPr algn="ctr" defTabSz="1760969"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 имущественным налогам организаций:</a:t>
            </a:r>
          </a:p>
          <a:p>
            <a:pPr algn="ctr" defTabSz="1760969"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транспортный и земельный налоги,</a:t>
            </a:r>
          </a:p>
          <a:p>
            <a:pPr algn="ctr" defTabSz="1760969"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налог на имущество российских организаций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9E0F65-63F4-48B6-AA30-EE09119347FD}"/>
              </a:ext>
            </a:extLst>
          </p:cNvPr>
          <p:cNvSpPr txBox="1"/>
          <p:nvPr/>
        </p:nvSpPr>
        <p:spPr>
          <a:xfrm>
            <a:off x="0" y="8353640"/>
            <a:ext cx="6858000" cy="636080"/>
          </a:xfrm>
          <a:prstGeom prst="rect">
            <a:avLst/>
          </a:prstGeom>
          <a:noFill/>
        </p:spPr>
        <p:txBody>
          <a:bodyPr wrap="square" lIns="180000" tIns="108000" rIns="180000" bIns="108000" rtlCol="0" anchor="ctr" anchorCtr="0">
            <a:no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C46BDC-B028-40FF-96FD-6BA94449C41B}"/>
              </a:ext>
            </a:extLst>
          </p:cNvPr>
          <p:cNvCxnSpPr>
            <a:cxnSpLocks/>
          </p:cNvCxnSpPr>
          <p:nvPr/>
        </p:nvCxnSpPr>
        <p:spPr>
          <a:xfrm>
            <a:off x="2852936" y="8193360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415500" y="2228516"/>
            <a:ext cx="5181852" cy="18668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995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95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995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направляет </a:t>
            </a:r>
            <a:r>
              <a:rPr lang="ru-RU" sz="1600" b="1" u="sng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заявление о предоставлении налоговой льготы  по установленной форме 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(КНД 1150121; КНД 1150064)</a:t>
            </a:r>
          </a:p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и вправе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представить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подтверждающие документы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  <a:cs typeface="Times New Roman" pitchFamily="18" charset="0"/>
            </a:endParaRPr>
          </a:p>
          <a:p>
            <a:pPr algn="ctr"/>
            <a:r>
              <a:rPr lang="ru-RU" sz="12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пункт 10 статьи 396 НК РФ; пункт 3 статьи 361.1 НК РФ; пункт 8 статьи 382 НК РФ 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  <a:cs typeface="Times New Roman" pitchFamily="18" charset="0"/>
            </a:endParaRPr>
          </a:p>
          <a:p>
            <a:endParaRPr lang="ru-RU" sz="1995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995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995" b="1" u="sng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415500" y="4797601"/>
            <a:ext cx="5181851" cy="8026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рассматривает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заявление в течение 30 дней со дня получения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возможностью продления срока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30 дней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66078" y="6905464"/>
            <a:ext cx="6125844" cy="1502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33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По результатам рассмотрения заявления налоговый орган направляет налогоплательщику </a:t>
            </a:r>
          </a:p>
          <a:p>
            <a:pPr algn="ctr"/>
            <a:r>
              <a:rPr lang="ru-RU" sz="1633" b="1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уведомление о предоставлении налоговой льготы, </a:t>
            </a:r>
          </a:p>
          <a:p>
            <a:pPr algn="ctr"/>
            <a:r>
              <a:rPr lang="ru-RU" sz="1633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либо</a:t>
            </a:r>
            <a:r>
              <a:rPr lang="ru-RU" sz="1633" b="1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сообщение об отказе от предоставления налоговой льготы.</a:t>
            </a:r>
          </a:p>
        </p:txBody>
      </p:sp>
      <p:pic>
        <p:nvPicPr>
          <p:cNvPr id="49" name="Picture 2" descr="Человек за компьютером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38" y="2241733"/>
            <a:ext cx="1072262" cy="107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Men Office Cartoon Business Office, Business Office, Cartoon Work, Working  PNG и PSD-файл пнг для бесплатной загрузки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38" y="4608760"/>
            <a:ext cx="1050180" cy="99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2790591" y="4222029"/>
            <a:ext cx="2998555" cy="461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u="sng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Налоговый</a:t>
            </a:r>
            <a:r>
              <a:rPr lang="ru-RU" b="1" u="sng" dirty="0">
                <a:solidFill>
                  <a:prstClr val="black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орган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492896" y="1715770"/>
            <a:ext cx="2869510" cy="455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Налогоплательщик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415500" y="5943383"/>
            <a:ext cx="5181852" cy="80263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информирует налогоплательщика</a:t>
            </a:r>
          </a:p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 результатах рассмотрения: </a:t>
            </a:r>
          </a:p>
        </p:txBody>
      </p:sp>
    </p:spTree>
    <p:extLst>
      <p:ext uri="{BB962C8B-B14F-4D97-AF65-F5344CB8AC3E}">
        <p14:creationId xmlns:p14="http://schemas.microsoft.com/office/powerpoint/2010/main" val="3889248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E784679-9E0A-44ED-888F-C2F7713DCEF3}"/>
              </a:ext>
            </a:extLst>
          </p:cNvPr>
          <p:cNvSpPr/>
          <p:nvPr/>
        </p:nvSpPr>
        <p:spPr>
          <a:xfrm>
            <a:off x="0" y="9150000"/>
            <a:ext cx="6858000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C7500B-72BA-40E7-9AF4-8783615DF403}"/>
              </a:ext>
            </a:extLst>
          </p:cNvPr>
          <p:cNvSpPr/>
          <p:nvPr/>
        </p:nvSpPr>
        <p:spPr>
          <a:xfrm>
            <a:off x="0" y="0"/>
            <a:ext cx="6858000" cy="1197702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8920" y="9264241"/>
            <a:ext cx="1656000" cy="5275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67A278B-A4C7-4E33-A33B-216348695EDF}"/>
              </a:ext>
            </a:extLst>
          </p:cNvPr>
          <p:cNvSpPr txBox="1"/>
          <p:nvPr/>
        </p:nvSpPr>
        <p:spPr>
          <a:xfrm>
            <a:off x="4812123" y="9264241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10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ТЕЛЕФОН «ГОРЯЧЕЙ ЛИНИИ»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6EFD3A-917A-4BF2-8D05-56547861500E}"/>
              </a:ext>
            </a:extLst>
          </p:cNvPr>
          <p:cNvSpPr txBox="1"/>
          <p:nvPr/>
        </p:nvSpPr>
        <p:spPr>
          <a:xfrm>
            <a:off x="3569799" y="9403402"/>
            <a:ext cx="2899281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 defTabSz="1760969">
              <a:defRPr/>
            </a:pP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 (800) 222-22-22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225AFB-D0C3-4436-B6BC-FCF4147A5C4A}"/>
              </a:ext>
            </a:extLst>
          </p:cNvPr>
          <p:cNvCxnSpPr>
            <a:cxnSpLocks/>
          </p:cNvCxnSpPr>
          <p:nvPr/>
        </p:nvCxnSpPr>
        <p:spPr>
          <a:xfrm>
            <a:off x="2854035" y="1424608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CB9CB6C8-FB1C-4786-860A-720FFF058F59}"/>
              </a:ext>
            </a:extLst>
          </p:cNvPr>
          <p:cNvSpPr txBox="1"/>
          <p:nvPr/>
        </p:nvSpPr>
        <p:spPr>
          <a:xfrm>
            <a:off x="0" y="142084"/>
            <a:ext cx="6669360" cy="14027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 defTabSz="1760969">
              <a:defRPr/>
            </a:pPr>
            <a:r>
              <a:rPr lang="ru-RU" sz="2000" b="1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Порядок подачи организациями </a:t>
            </a:r>
          </a:p>
          <a:p>
            <a:pPr algn="ctr" defTabSz="1760969">
              <a:defRPr/>
            </a:pPr>
            <a:r>
              <a:rPr lang="ru-RU" sz="2000" b="1" u="sng" dirty="0">
                <a:solidFill>
                  <a:schemeClr val="tx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Заявлений о предоставлении налоговых льгот и документов, подтверждающих право на данную льготу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9E0F65-63F4-48B6-AA30-EE09119347FD}"/>
              </a:ext>
            </a:extLst>
          </p:cNvPr>
          <p:cNvSpPr txBox="1"/>
          <p:nvPr/>
        </p:nvSpPr>
        <p:spPr>
          <a:xfrm>
            <a:off x="0" y="8353640"/>
            <a:ext cx="6858000" cy="636080"/>
          </a:xfrm>
          <a:prstGeom prst="rect">
            <a:avLst/>
          </a:prstGeom>
          <a:noFill/>
        </p:spPr>
        <p:txBody>
          <a:bodyPr wrap="square" lIns="180000" tIns="108000" rIns="180000" bIns="108000" rtlCol="0" anchor="ctr" anchorCtr="0">
            <a:noAutofit/>
          </a:bodyPr>
          <a:lstStyle/>
          <a:p>
            <a:pPr algn="ctr"/>
            <a:r>
              <a:rPr lang="en-US" sz="32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4C46BDC-B028-40FF-96FD-6BA94449C41B}"/>
              </a:ext>
            </a:extLst>
          </p:cNvPr>
          <p:cNvCxnSpPr>
            <a:cxnSpLocks/>
          </p:cNvCxnSpPr>
          <p:nvPr/>
        </p:nvCxnSpPr>
        <p:spPr>
          <a:xfrm>
            <a:off x="2852936" y="8193360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4" descr="Опытные юристы на станции метро «Автозаводская»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63" y="1639679"/>
            <a:ext cx="961857" cy="961857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247493" y="1705108"/>
            <a:ext cx="5236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для получения налоговых льгот по имущественным налогам необходимо направить заявление в любой  налоговый орган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6821" y="2831441"/>
            <a:ext cx="3237338" cy="1685437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u="sng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Земельный и транспортный налоги</a:t>
            </a:r>
            <a:r>
              <a:rPr lang="ru-RU" sz="1600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</a:t>
            </a:r>
          </a:p>
          <a:p>
            <a:pPr algn="ctr"/>
            <a:endParaRPr lang="en-US" sz="1600" b="1" dirty="0">
              <a:solidFill>
                <a:schemeClr val="tx2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по форме КНД 1150064</a:t>
            </a:r>
          </a:p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пункт 10 статьи 396 НК РФ;</a:t>
            </a:r>
            <a:br>
              <a:rPr lang="en-US" sz="16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</a:br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пункт 3 статьи 361.1 НК РФ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557601" y="2817592"/>
            <a:ext cx="3205651" cy="1685437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u="sng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Налог на имущество российских организаций по объектам от кадастровой стоимости</a:t>
            </a:r>
            <a:r>
              <a:rPr lang="ru-RU" sz="1600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  </a:t>
            </a:r>
          </a:p>
          <a:p>
            <a:pPr algn="ctr"/>
            <a:endParaRPr lang="en-US" sz="1600" b="1" dirty="0">
              <a:solidFill>
                <a:schemeClr val="tx2">
                  <a:lumMod val="75000"/>
                </a:schemeClr>
              </a:solidFill>
              <a:latin typeface="Roboto Condensed" panose="020B0604020202020204" charset="0"/>
              <a:ea typeface="Roboto Condensed" panose="020B0604020202020204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по форме КНД 1150121</a:t>
            </a:r>
          </a:p>
          <a:p>
            <a:pPr algn="ctr"/>
            <a:r>
              <a:rPr lang="ru-RU" sz="16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пункт 8 статьи 382 НК РФ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37293" y="4706211"/>
            <a:ext cx="5023769" cy="1338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Информацию об установленных налоговых льготах можно получить, воспользовавшись интернет-сервисом ФНС России: </a:t>
            </a:r>
            <a:r>
              <a:rPr lang="en-US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</a:rPr>
              <a:t>https: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//</a:t>
            </a:r>
            <a:r>
              <a:rPr lang="en-US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www.nalog.gov.ru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/</a:t>
            </a:r>
            <a:r>
              <a:rPr lang="en-US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rn77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/</a:t>
            </a:r>
            <a:r>
              <a:rPr lang="en-US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service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/</a:t>
            </a:r>
            <a:r>
              <a:rPr lang="en-US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tax</a:t>
            </a:r>
            <a:r>
              <a:rPr lang="ru-RU" sz="1800" b="1" i="1" dirty="0">
                <a:solidFill>
                  <a:schemeClr val="tx2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  <a:cs typeface="Times New Roman" pitchFamily="18" charset="0"/>
                <a:sym typeface="Wingdings" pitchFamily="2" charset="2"/>
              </a:rPr>
              <a:t>/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3537" y="6084019"/>
            <a:ext cx="6858000" cy="2258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В целях корректного проведения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 массового расчета налогов </a:t>
            </a:r>
            <a:endParaRPr lang="en-US" b="1" dirty="0">
              <a:solidFill>
                <a:srgbClr val="FF0000"/>
              </a:solidFill>
              <a:latin typeface="Roboto Condensed" panose="020B0604020202020204" charset="0"/>
              <a:ea typeface="Roboto Condensed" panose="020B060402020202020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рекомендуем предоставить соответствующее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заявление не позднее срока уплаты!</a:t>
            </a:r>
          </a:p>
          <a:p>
            <a:pPr algn="ctr"/>
            <a:r>
              <a:rPr lang="ru-RU" sz="2200" b="1" dirty="0">
                <a:solidFill>
                  <a:schemeClr val="tx2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Срок уплаты имущественных налогов для организаций </a:t>
            </a:r>
            <a:r>
              <a:rPr lang="ru-RU" sz="2800" b="1" dirty="0">
                <a:solidFill>
                  <a:srgbClr val="FF0000"/>
                </a:solidFill>
                <a:latin typeface="Roboto Condensed" panose="020B0604020202020204" charset="0"/>
                <a:ea typeface="Roboto Condensed" panose="020B0604020202020204" charset="0"/>
                <a:cs typeface="Times New Roman" panose="02020603050405020304" pitchFamily="18" charset="0"/>
              </a:rPr>
              <a:t>28 февраля 2023 года.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062" y="4597155"/>
            <a:ext cx="140829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3140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164988</TotalTime>
  <Words>405</Words>
  <Application>Microsoft Office PowerPoint</Application>
  <PresentationFormat>Лист A4 (210x297 мм)</PresentationFormat>
  <Paragraphs>53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Times New Roman</vt:lpstr>
      <vt:lpstr>Calibri</vt:lpstr>
      <vt:lpstr>Open Sans Light</vt:lpstr>
      <vt:lpstr>Arial</vt:lpstr>
      <vt:lpstr>Roboto Condensed</vt:lpstr>
      <vt:lpstr>1_Office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ole_ole70@mail.ru</cp:lastModifiedBy>
  <cp:revision>1905</cp:revision>
  <cp:lastPrinted>2023-01-26T09:07:00Z</cp:lastPrinted>
  <dcterms:created xsi:type="dcterms:W3CDTF">2014-10-08T23:03:32Z</dcterms:created>
  <dcterms:modified xsi:type="dcterms:W3CDTF">2023-02-06T07:56:49Z</dcterms:modified>
</cp:coreProperties>
</file>